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9" r:id="rId7"/>
    <p:sldId id="270" r:id="rId8"/>
    <p:sldId id="267" r:id="rId9"/>
    <p:sldId id="262" r:id="rId10"/>
    <p:sldId id="268" r:id="rId11"/>
    <p:sldId id="263" r:id="rId12"/>
    <p:sldId id="271" r:id="rId13"/>
    <p:sldId id="264" r:id="rId14"/>
    <p:sldId id="25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1"/>
    <p:restoredTop sz="94659"/>
  </p:normalViewPr>
  <p:slideViewPr>
    <p:cSldViewPr snapToGrid="0" snapToObjects="1">
      <p:cViewPr>
        <p:scale>
          <a:sx n="119" d="100"/>
          <a:sy n="119" d="100"/>
        </p:scale>
        <p:origin x="1176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82A93-96A1-3F4B-BE46-E9AF1EA9C9E9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1D19-FF2A-E740-A976-29A09750E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5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D9C08-2B56-2B4A-B842-A14B640C9493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BC73F-C575-6F46-89F0-02498C653A40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E58FD-5533-6144-884A-1E41E440CFA7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B846-8F62-6943-B021-81D3C1A56BE9}" type="datetime1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D8A0B30-E94B-7F4C-A969-4D99F65331DA}" type="datetime1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ALY6015- Intermediate Analytics [CRN: 80797]_Google Play Store App Analysis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4C8E-2381-BA4F-BA6C-8823F01A458B}" type="datetime1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9C64D-BDE5-454B-91B0-50BE675C700C}" type="datetime1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CD044-0955-8E40-BB56-BAD936F128F4}" type="datetime1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9788-3C74-614E-AFCC-06DBB00C1238}" type="datetime1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ECA78-5B09-5249-827D-FF1C20D8DFCB}" type="datetime1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F8AA-1AA6-4E49-A29F-08A1D306482C}" type="datetime1">
              <a:rPr lang="en-US" smtClean="0"/>
              <a:t>5/14/19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F14F677-BE4D-C145-9A16-B406BB93AD39}" type="datetime1">
              <a:rPr lang="en-US" smtClean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ALY6015- Intermediate Analytics [CRN: 80797]_Google Play Store App Analysis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7/5/17/15654454/android-reaches-2-billion-monthly-active-users" TargetMode="External"/><Relationship Id="rId2" Type="http://schemas.openxmlformats.org/officeDocument/2006/relationships/hyperlink" Target="https://appdevelopermagazine.com/alternative-google-play-app-stores-to-consi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a.com/statistics/276623/number-of-apps-available-in-leading-app-store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BADD7-A2D1-F642-ABC1-0F094FABF261}"/>
              </a:ext>
            </a:extLst>
          </p:cNvPr>
          <p:cNvSpPr/>
          <p:nvPr/>
        </p:nvSpPr>
        <p:spPr>
          <a:xfrm>
            <a:off x="954024" y="4607899"/>
            <a:ext cx="10112829" cy="1397938"/>
          </a:xfrm>
          <a:prstGeom prst="roundRect">
            <a:avLst>
              <a:gd name="adj" fmla="val 28632"/>
            </a:avLst>
          </a:prstGeom>
          <a:solidFill>
            <a:schemeClr val="bg1">
              <a:alpha val="87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D3D59-76A5-D94D-B4F8-E0DED29A2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309769"/>
            <a:ext cx="9966960" cy="2983558"/>
          </a:xfrm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Final Project</a:t>
            </a:r>
            <a:br>
              <a:rPr lang="en-US" sz="1600" b="1" dirty="0"/>
            </a:br>
            <a:r>
              <a:rPr lang="en-US" sz="5400" b="1" dirty="0"/>
              <a:t>Google Play Store Apps</a:t>
            </a:r>
            <a:br>
              <a:rPr lang="en-US" sz="1600" b="1" dirty="0"/>
            </a:br>
            <a:endParaRPr lang="en-US" sz="1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F57F2-D185-ED46-AF60-550B16CE5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359" y="4886953"/>
            <a:ext cx="5121012" cy="9665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b="1" dirty="0"/>
              <a:t>Group Members: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Maryam Heidari, Thi Thai Ngan Le,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Raviteja Vakkanthula, Findlee Odili-Obi</a:t>
            </a:r>
          </a:p>
          <a:p>
            <a:endParaRPr 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600FCF-6FD8-DB47-8B1D-E785BC7D5213}"/>
              </a:ext>
            </a:extLst>
          </p:cNvPr>
          <p:cNvSpPr/>
          <p:nvPr/>
        </p:nvSpPr>
        <p:spPr>
          <a:xfrm>
            <a:off x="6778466" y="5114887"/>
            <a:ext cx="42883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ALY6015- Intermediate Analytics [CRN: 80797]</a:t>
            </a:r>
          </a:p>
          <a:p>
            <a:pPr algn="r"/>
            <a:r>
              <a:rPr lang="en-US" sz="1400" dirty="0"/>
              <a:t>Professor: Prof. Valeriy Shevchenko</a:t>
            </a:r>
            <a:br>
              <a:rPr lang="en-US" sz="1400" dirty="0"/>
            </a:br>
            <a:r>
              <a:rPr lang="en-US" sz="1400" dirty="0"/>
              <a:t>12 May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AEFFD1-1EAD-F243-94C4-F8EE7BBD1008}"/>
              </a:ext>
            </a:extLst>
          </p:cNvPr>
          <p:cNvSpPr/>
          <p:nvPr/>
        </p:nvSpPr>
        <p:spPr>
          <a:xfrm>
            <a:off x="5082136" y="4573510"/>
            <a:ext cx="2002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Group Epsilon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634D0F-A009-6B41-9790-6F8E24FC6D91}"/>
              </a:ext>
            </a:extLst>
          </p:cNvPr>
          <p:cNvSpPr/>
          <p:nvPr/>
        </p:nvSpPr>
        <p:spPr>
          <a:xfrm>
            <a:off x="4624447" y="5994819"/>
            <a:ext cx="2917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Northeastern University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C394BF-6BC2-724C-9CF6-48CAA242F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6000"/>
          </a:blip>
          <a:srcRect t="15046" b="32646"/>
          <a:stretch/>
        </p:blipFill>
        <p:spPr>
          <a:xfrm>
            <a:off x="4132093" y="3003815"/>
            <a:ext cx="3927810" cy="1155690"/>
          </a:xfrm>
          <a:prstGeom prst="cloud">
            <a:avLst/>
          </a:prstGeom>
        </p:spPr>
      </p:pic>
    </p:spTree>
    <p:extLst>
      <p:ext uri="{BB962C8B-B14F-4D97-AF65-F5344CB8AC3E}">
        <p14:creationId xmlns:p14="http://schemas.microsoft.com/office/powerpoint/2010/main" val="422856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8624-BB4D-0444-BE61-CCEF71E0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8321287" cy="961109"/>
          </a:xfrm>
        </p:spPr>
        <p:txBody>
          <a:bodyPr/>
          <a:lstStyle/>
          <a:p>
            <a:r>
              <a:rPr lang="en-US" dirty="0"/>
              <a:t>Clustering of dataset (cont’d)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AEE9D-8B3D-CD4A-BFF6-7EEDAE4E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9C5B-D373-1444-911E-5AD225A6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B28BE1-70B5-9548-9EC1-6E2E88534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135489"/>
              </p:ext>
            </p:extLst>
          </p:nvPr>
        </p:nvGraphicFramePr>
        <p:xfrm>
          <a:off x="629230" y="1559280"/>
          <a:ext cx="5264943" cy="44461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3069">
                  <a:extLst>
                    <a:ext uri="{9D8B030D-6E8A-4147-A177-3AD203B41FA5}">
                      <a16:colId xmlns:a16="http://schemas.microsoft.com/office/drawing/2014/main" val="2890077945"/>
                    </a:ext>
                  </a:extLst>
                </a:gridCol>
                <a:gridCol w="577991">
                  <a:extLst>
                    <a:ext uri="{9D8B030D-6E8A-4147-A177-3AD203B41FA5}">
                      <a16:colId xmlns:a16="http://schemas.microsoft.com/office/drawing/2014/main" val="738357708"/>
                    </a:ext>
                  </a:extLst>
                </a:gridCol>
                <a:gridCol w="587557">
                  <a:extLst>
                    <a:ext uri="{9D8B030D-6E8A-4147-A177-3AD203B41FA5}">
                      <a16:colId xmlns:a16="http://schemas.microsoft.com/office/drawing/2014/main" val="3097853684"/>
                    </a:ext>
                  </a:extLst>
                </a:gridCol>
                <a:gridCol w="581930">
                  <a:extLst>
                    <a:ext uri="{9D8B030D-6E8A-4147-A177-3AD203B41FA5}">
                      <a16:colId xmlns:a16="http://schemas.microsoft.com/office/drawing/2014/main" val="467139059"/>
                    </a:ext>
                  </a:extLst>
                </a:gridCol>
                <a:gridCol w="575738">
                  <a:extLst>
                    <a:ext uri="{9D8B030D-6E8A-4147-A177-3AD203B41FA5}">
                      <a16:colId xmlns:a16="http://schemas.microsoft.com/office/drawing/2014/main" val="3530118226"/>
                    </a:ext>
                  </a:extLst>
                </a:gridCol>
                <a:gridCol w="503138">
                  <a:extLst>
                    <a:ext uri="{9D8B030D-6E8A-4147-A177-3AD203B41FA5}">
                      <a16:colId xmlns:a16="http://schemas.microsoft.com/office/drawing/2014/main" val="3315071913"/>
                    </a:ext>
                  </a:extLst>
                </a:gridCol>
                <a:gridCol w="515520">
                  <a:extLst>
                    <a:ext uri="{9D8B030D-6E8A-4147-A177-3AD203B41FA5}">
                      <a16:colId xmlns:a16="http://schemas.microsoft.com/office/drawing/2014/main" val="1270672147"/>
                    </a:ext>
                  </a:extLst>
                </a:gridCol>
              </a:tblGrid>
              <a:tr h="5629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                    </a:t>
                      </a:r>
                      <a:endParaRPr lang="en-US" sz="1000">
                        <a:solidFill>
                          <a:srgbClr val="434343"/>
                        </a:solidFill>
                        <a:effectLst/>
                        <a:latin typeface="Baskerville" panose="02020502070401020303" pitchFamily="18" charset="0"/>
                        <a:ea typeface="Baskerville" panose="02020502070401020303" pitchFamily="18" charset="0"/>
                        <a:cs typeface="Baskerville" panose="02020502070401020303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2091970189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ART_AND_DESIGN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3133835330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AUTO_AND_VEHICLES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1466884623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BEAUTY       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501111910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BOOKS_AND_REFERENCE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3548079527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BUSINESS     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3304601930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COMICS       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4103357178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COMMUNICATION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3616618429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DATING       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2220737786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EDUCATION    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2337497293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ENTERTAINMENT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4040881801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EVENTS       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77458379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FAMILY       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518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602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42687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FINANCE      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3349599771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FOOD_AND_DRINK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4240544757"/>
                  </a:ext>
                </a:extLst>
              </a:tr>
              <a:tr h="2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GAME                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262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02" marR="50202" marT="50202" marB="50202"/>
                </a:tc>
                <a:extLst>
                  <a:ext uri="{0D108BD9-81ED-4DB2-BD59-A6C34878D82A}">
                    <a16:rowId xmlns:a16="http://schemas.microsoft.com/office/drawing/2014/main" val="18774230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EA3756-BAEA-D540-B9C0-FAF3109EF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240768"/>
              </p:ext>
            </p:extLst>
          </p:nvPr>
        </p:nvGraphicFramePr>
        <p:xfrm>
          <a:off x="6016980" y="1559280"/>
          <a:ext cx="5545789" cy="44461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5651">
                  <a:extLst>
                    <a:ext uri="{9D8B030D-6E8A-4147-A177-3AD203B41FA5}">
                      <a16:colId xmlns:a16="http://schemas.microsoft.com/office/drawing/2014/main" val="1651324929"/>
                    </a:ext>
                  </a:extLst>
                </a:gridCol>
                <a:gridCol w="608822">
                  <a:extLst>
                    <a:ext uri="{9D8B030D-6E8A-4147-A177-3AD203B41FA5}">
                      <a16:colId xmlns:a16="http://schemas.microsoft.com/office/drawing/2014/main" val="4121784579"/>
                    </a:ext>
                  </a:extLst>
                </a:gridCol>
                <a:gridCol w="618899">
                  <a:extLst>
                    <a:ext uri="{9D8B030D-6E8A-4147-A177-3AD203B41FA5}">
                      <a16:colId xmlns:a16="http://schemas.microsoft.com/office/drawing/2014/main" val="2518237302"/>
                    </a:ext>
                  </a:extLst>
                </a:gridCol>
                <a:gridCol w="612971">
                  <a:extLst>
                    <a:ext uri="{9D8B030D-6E8A-4147-A177-3AD203B41FA5}">
                      <a16:colId xmlns:a16="http://schemas.microsoft.com/office/drawing/2014/main" val="3833432369"/>
                    </a:ext>
                  </a:extLst>
                </a:gridCol>
                <a:gridCol w="606450">
                  <a:extLst>
                    <a:ext uri="{9D8B030D-6E8A-4147-A177-3AD203B41FA5}">
                      <a16:colId xmlns:a16="http://schemas.microsoft.com/office/drawing/2014/main" val="3176392625"/>
                    </a:ext>
                  </a:extLst>
                </a:gridCol>
                <a:gridCol w="529977">
                  <a:extLst>
                    <a:ext uri="{9D8B030D-6E8A-4147-A177-3AD203B41FA5}">
                      <a16:colId xmlns:a16="http://schemas.microsoft.com/office/drawing/2014/main" val="3416866564"/>
                    </a:ext>
                  </a:extLst>
                </a:gridCol>
                <a:gridCol w="543019">
                  <a:extLst>
                    <a:ext uri="{9D8B030D-6E8A-4147-A177-3AD203B41FA5}">
                      <a16:colId xmlns:a16="http://schemas.microsoft.com/office/drawing/2014/main" val="1599176718"/>
                    </a:ext>
                  </a:extLst>
                </a:gridCol>
              </a:tblGrid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HEALTH_AND_FITNESS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89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3334656362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HOUSE_AND_HOME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339861646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LIBRARIES_AND_DEMO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993267320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LIFESTYLE   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2139712830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MAPS_AND_NAVIGATION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2434170821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MEDICAL     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139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451090736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NEWS_AND_MAGAZINES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76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1964030664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PARENTING   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4052950920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PERSONALIZATION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97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3477270115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PHOTOGRAPHY 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67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1383596346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PRODUCTIVITY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66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3230245747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SHOPPING    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3909751811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SOCIAL      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62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1326162477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SPORTS      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82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72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2296967373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TOOLS       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65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287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29338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TRAVEL_AND_LOCAL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69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1603172090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VIDEO_PLAYERS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49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3304013167"/>
                  </a:ext>
                </a:extLst>
              </a:tr>
              <a:tr h="2470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 WEATHER            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26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624" marR="44624" marT="44624" marB="44624"/>
                </a:tc>
                <a:extLst>
                  <a:ext uri="{0D108BD9-81ED-4DB2-BD59-A6C34878D82A}">
                    <a16:rowId xmlns:a16="http://schemas.microsoft.com/office/drawing/2014/main" val="3126024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32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8371-59BB-F040-B1B2-D2CE0D0B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5026152" cy="1000039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40241-1516-C147-AF42-1FC1AE86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84671"/>
            <a:ext cx="5384740" cy="4687529"/>
          </a:xfrm>
        </p:spPr>
        <p:txBody>
          <a:bodyPr>
            <a:normAutofit/>
          </a:bodyPr>
          <a:lstStyle/>
          <a:p>
            <a:r>
              <a:rPr lang="en-US" sz="1600" dirty="0"/>
              <a:t>Normalize the data</a:t>
            </a:r>
          </a:p>
          <a:p>
            <a:r>
              <a:rPr lang="en-US" sz="1600" dirty="0"/>
              <a:t>Make a Train and Test Sample from dataset</a:t>
            </a:r>
          </a:p>
          <a:p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B627B-A2B8-F84A-A3D8-7B062BF1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2D613-10A4-0E47-9030-BA04539B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5588C-C7CF-FC49-A08D-87EC02B5C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0243" y="2484710"/>
            <a:ext cx="5136777" cy="3307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D5A76D-FA05-1A42-B90D-386EFCDDD9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81338" y="1606771"/>
            <a:ext cx="5943600" cy="41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38D0-4AE7-7A47-90F6-4D6C8525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8386124" cy="1075227"/>
          </a:xfrm>
        </p:spPr>
        <p:txBody>
          <a:bodyPr/>
          <a:lstStyle/>
          <a:p>
            <a:r>
              <a:rPr lang="en-US" dirty="0"/>
              <a:t>Linear regression (cont’d)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92861-C83C-8849-9AFC-88A5098E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852BE-A1B7-D24E-85B3-1EEF36E4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9CE31-D89E-A342-92C5-559C9433C1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5409" y="1857375"/>
            <a:ext cx="5438775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75EAAF-A274-6243-97DF-7D92C7F2A4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6195" y="1857375"/>
            <a:ext cx="41148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00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9535-919D-0C44-93A9-D55D1D5A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1609"/>
            <a:ext cx="6894576" cy="960710"/>
          </a:xfrm>
        </p:spPr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73BCD-7E91-FD4C-BBA6-DB056419C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351602"/>
            <a:ext cx="4647980" cy="38105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Dataset variables</a:t>
            </a:r>
          </a:p>
          <a:p>
            <a:pPr>
              <a:lnSpc>
                <a:spcPct val="150000"/>
              </a:lnSpc>
            </a:pPr>
            <a:r>
              <a:rPr lang="en-US" dirty="0"/>
              <a:t>Finding NaN and Outliers</a:t>
            </a:r>
          </a:p>
          <a:p>
            <a:pPr>
              <a:lnSpc>
                <a:spcPct val="150000"/>
              </a:lnSpc>
            </a:pPr>
            <a:r>
              <a:rPr lang="en-US" dirty="0"/>
              <a:t>Dataset cleaning</a:t>
            </a:r>
          </a:p>
          <a:p>
            <a:pPr>
              <a:lnSpc>
                <a:spcPct val="150000"/>
              </a:lnSpc>
            </a:pPr>
            <a:r>
              <a:rPr lang="en-US" dirty="0"/>
              <a:t>EDA</a:t>
            </a:r>
          </a:p>
          <a:p>
            <a:pPr>
              <a:lnSpc>
                <a:spcPct val="150000"/>
              </a:lnSpc>
            </a:pPr>
            <a:r>
              <a:rPr lang="en-US" dirty="0"/>
              <a:t>Clustering</a:t>
            </a:r>
          </a:p>
          <a:p>
            <a:pPr>
              <a:lnSpc>
                <a:spcPct val="150000"/>
              </a:lnSpc>
            </a:pPr>
            <a:r>
              <a:rPr lang="en-US" dirty="0"/>
              <a:t>Linear Regression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77E7-F03F-BE46-AC68-E3B97F69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928C4-0D92-7441-ACDD-CC3E90F1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561228-8AFF-AB4B-BC3B-25EAB077BFD2}"/>
              </a:ext>
            </a:extLst>
          </p:cNvPr>
          <p:cNvSpPr txBox="1">
            <a:spLocks/>
          </p:cNvSpPr>
          <p:nvPr/>
        </p:nvSpPr>
        <p:spPr>
          <a:xfrm>
            <a:off x="7415784" y="1214823"/>
            <a:ext cx="3706368" cy="859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FF0000"/>
                </a:solidFill>
              </a:rPr>
              <a:t>Analysis Questions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&amp; Answers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63192C-35D3-B849-9442-5E51026C763F}"/>
              </a:ext>
            </a:extLst>
          </p:cNvPr>
          <p:cNvSpPr txBox="1">
            <a:spLocks/>
          </p:cNvSpPr>
          <p:nvPr/>
        </p:nvSpPr>
        <p:spPr>
          <a:xfrm>
            <a:off x="5443370" y="1937137"/>
            <a:ext cx="6244076" cy="462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/>
              <a:t>Which application is going to be successful in future and worth to investigate on it?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Ans: Family (Cluster 6)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Centre of Rating Standard = 0.0224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Centre of Reviews Standard = -0.3674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Centre of installs Standard = -0.1963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Do the variables in our dataset impact the number of Installs for any application in Play store?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Ans: Yes, Model for Install is based on Review, Ratings, Type, and Price.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RMSE is 0.057 in the train sample and 0.058 in test sample.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Adjusted R Square </a:t>
            </a:r>
            <a:r>
              <a:rPr lang="en-US" sz="1200"/>
              <a:t>0.88 – close to 1</a:t>
            </a:r>
            <a:endParaRPr lang="en-US" sz="12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586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F198-A8A1-7149-B9D3-38E6E473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3858991" cy="109884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77854-90DF-1845-86B0-B731F5FF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Alex Makarevich. (2018). </a:t>
            </a:r>
            <a:r>
              <a:rPr lang="en-US" sz="1600" i="1" dirty="0"/>
              <a:t>Alternative Google Play app stores to consider</a:t>
            </a:r>
            <a:r>
              <a:rPr lang="en-US" sz="1600" dirty="0"/>
              <a:t>. Retrieved from </a:t>
            </a:r>
            <a:r>
              <a:rPr lang="en-US" sz="1600" u="sng" dirty="0">
                <a:hlinkClick r:id="rId2"/>
              </a:rPr>
              <a:t>https://appdevelopermagazine.com/alternative-google-play-app-stores-to-consider/</a:t>
            </a:r>
            <a:endParaRPr lang="en-US" sz="1600" dirty="0"/>
          </a:p>
          <a:p>
            <a:r>
              <a:rPr lang="en-US" sz="1600" dirty="0"/>
              <a:t>Ben Popper. (2017). Google announces over 2 billion monthly active devices on Android. Retrieved from </a:t>
            </a:r>
            <a:r>
              <a:rPr lang="en-US" sz="1600" u="sng" dirty="0">
                <a:hlinkClick r:id="rId3"/>
              </a:rPr>
              <a:t>https://www.theverge.com/2017/5/17/15654454/android-reaches-2-billion-monthly-active-users</a:t>
            </a:r>
            <a:endParaRPr lang="en-US" sz="1600" dirty="0"/>
          </a:p>
          <a:p>
            <a:r>
              <a:rPr lang="en-US" sz="1600" dirty="0"/>
              <a:t>Statista. (2019). </a:t>
            </a:r>
            <a:r>
              <a:rPr lang="en-US" sz="1600" i="1" dirty="0"/>
              <a:t>Number of apps available in leading app stores as of 1st quarter 2019</a:t>
            </a:r>
            <a:r>
              <a:rPr lang="en-US" sz="1600" dirty="0"/>
              <a:t>. Retrieved from </a:t>
            </a:r>
            <a:r>
              <a:rPr lang="en-US" sz="1600" u="sng" dirty="0">
                <a:hlinkClick r:id="rId4"/>
              </a:rPr>
              <a:t>https://www.statista.com/statistics/276623/number-of-apps-available-in-leading-app-stores/</a:t>
            </a:r>
            <a:endParaRPr lang="en-US" sz="16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EADEC-9021-B94F-8F5A-A9537454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D8D7D-01DF-C843-B5B2-D04D6BFF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3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D904-AC1C-E348-832C-182CF48F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351742">
            <a:off x="2161120" y="1207815"/>
            <a:ext cx="7869757" cy="4442370"/>
          </a:xfrm>
        </p:spPr>
        <p:txBody>
          <a:bodyPr>
            <a:normAutofit fontScale="90000"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THANK YOU!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1F8C-0392-DF43-8F7D-A1A309BF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DBC7A-42A8-D54E-95A3-7D011BA9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7836-C861-5B40-904B-8AA00CE9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2576601" cy="976179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98A7-DC48-4B46-B1E0-C03E20A0B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60810"/>
            <a:ext cx="10058400" cy="47113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Analysis Questions and Methods Used</a:t>
            </a:r>
          </a:p>
          <a:p>
            <a:pPr>
              <a:lnSpc>
                <a:spcPct val="150000"/>
              </a:lnSpc>
            </a:pPr>
            <a:r>
              <a:rPr lang="en-US" dirty="0"/>
              <a:t>Cleaning of Dataset</a:t>
            </a:r>
          </a:p>
          <a:p>
            <a:pPr>
              <a:lnSpc>
                <a:spcPct val="150000"/>
              </a:lnSpc>
            </a:pPr>
            <a:r>
              <a:rPr lang="en-US" dirty="0"/>
              <a:t>Structuring and Clustering of Dataset</a:t>
            </a:r>
          </a:p>
          <a:p>
            <a:pPr>
              <a:lnSpc>
                <a:spcPct val="150000"/>
              </a:lnSpc>
            </a:pPr>
            <a:r>
              <a:rPr lang="en-US" dirty="0"/>
              <a:t>Linear Regression</a:t>
            </a:r>
          </a:p>
          <a:p>
            <a:pPr>
              <a:lnSpc>
                <a:spcPct val="150000"/>
              </a:lnSpc>
            </a:pPr>
            <a:r>
              <a:rPr lang="en-US" dirty="0"/>
              <a:t>Summary and Conclusion</a:t>
            </a:r>
          </a:p>
          <a:p>
            <a:pPr>
              <a:lnSpc>
                <a:spcPct val="150000"/>
              </a:lnSpc>
            </a:pPr>
            <a:r>
              <a:rPr lang="en-US" dirty="0"/>
              <a:t>References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CAF54-D29B-8741-823D-57830CEA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251B-6223-3246-AE15-56EDBDC0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</p:spTree>
    <p:extLst>
      <p:ext uri="{BB962C8B-B14F-4D97-AF65-F5344CB8AC3E}">
        <p14:creationId xmlns:p14="http://schemas.microsoft.com/office/powerpoint/2010/main" val="84099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E5A8-77D1-934C-B8F1-B2E35E0E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84632"/>
            <a:ext cx="4606123" cy="90927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7ED8-9F87-C248-9089-53143583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210" y="1806649"/>
            <a:ext cx="4685493" cy="26900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Google Play Store Apps from Kaggle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10841 rows, 13 variables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2 billion monthly active devices on Android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Benefits new and existing application developers. Existing applications can update to new trends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3E86C-7108-F744-AC48-DADF79C6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525ED-1857-3C42-B066-62EA9FD8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E61F3-A9C7-9247-B024-DAACC675D431}"/>
              </a:ext>
            </a:extLst>
          </p:cNvPr>
          <p:cNvSpPr/>
          <p:nvPr/>
        </p:nvSpPr>
        <p:spPr>
          <a:xfrm>
            <a:off x="5772788" y="1806649"/>
            <a:ext cx="5635158" cy="328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Variables used are;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App: Application name - It is a Factor variable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Category: It is a categorical variable with 33 categories.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Rating: Overall user rating of the app. It is a continuous variable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Reviews: Number of user reviews for the app. It is a continuous variable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Installs: Number of user downloads/installs for the app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Type: paid or Free. It is a categorical variable with 2 category which are paid or free 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Price: Price of the app. It is a continuous variable</a:t>
            </a:r>
          </a:p>
        </p:txBody>
      </p:sp>
    </p:spTree>
    <p:extLst>
      <p:ext uri="{BB962C8B-B14F-4D97-AF65-F5344CB8AC3E}">
        <p14:creationId xmlns:p14="http://schemas.microsoft.com/office/powerpoint/2010/main" val="192929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24C411-CE97-714A-BDBE-6717C7299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004" b="36229"/>
          <a:stretch/>
        </p:blipFill>
        <p:spPr>
          <a:xfrm>
            <a:off x="0" y="4768645"/>
            <a:ext cx="3273552" cy="2084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811BA-C70A-0244-B7C9-6D607E40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16" y="529788"/>
            <a:ext cx="5184196" cy="1016790"/>
          </a:xfrm>
        </p:spPr>
        <p:txBody>
          <a:bodyPr/>
          <a:lstStyle/>
          <a:p>
            <a:r>
              <a:rPr lang="en-US" dirty="0"/>
              <a:t>Analysis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24CD8-BE9E-5447-B96F-A068BE8A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316" y="1839185"/>
            <a:ext cx="5398684" cy="4076193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Which application is going to be successful in future and worth to investigate on it?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Do the variables in our dataset impact the number of Installs for any application in Play store?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1B503-7EF9-5A4D-AE70-4AB13FCD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66BE8-714D-7945-9EE1-433DFEE8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DAB4C1-A983-D145-8339-CEFF8E586B5B}"/>
              </a:ext>
            </a:extLst>
          </p:cNvPr>
          <p:cNvSpPr txBox="1">
            <a:spLocks/>
          </p:cNvSpPr>
          <p:nvPr/>
        </p:nvSpPr>
        <p:spPr>
          <a:xfrm>
            <a:off x="6788968" y="591877"/>
            <a:ext cx="5064365" cy="892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Analysis Methods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824DEB-5408-ED4B-AEEB-F5DF534AC963}"/>
              </a:ext>
            </a:extLst>
          </p:cNvPr>
          <p:cNvSpPr txBox="1">
            <a:spLocks/>
          </p:cNvSpPr>
          <p:nvPr/>
        </p:nvSpPr>
        <p:spPr>
          <a:xfrm>
            <a:off x="7007804" y="2166564"/>
            <a:ext cx="4710063" cy="233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Mining, Clustering techniques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57233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71597-E366-9842-AC9B-D32A5712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38F76-BF81-D140-AF4C-D70398DA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C811C9-892E-D147-ADAB-7F23AE74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5586591" cy="960710"/>
          </a:xfrm>
        </p:spPr>
        <p:txBody>
          <a:bodyPr/>
          <a:lstStyle/>
          <a:p>
            <a:r>
              <a:rPr lang="en-US" dirty="0"/>
              <a:t>Cleaning of Dataset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1987B4-6FC1-7640-9A91-267FC4EFC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9" y="1582994"/>
            <a:ext cx="5330952" cy="4589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Assumption: There is correlation between “Reviews” and “Ratings”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Rules:</a:t>
            </a:r>
          </a:p>
          <a:p>
            <a:r>
              <a:rPr lang="en-US" sz="1600" dirty="0"/>
              <a:t>Remove: NULL ”Ratings” that have ”Reviews” less than 10</a:t>
            </a:r>
          </a:p>
          <a:p>
            <a:r>
              <a:rPr lang="en-US" sz="1600" dirty="0"/>
              <a:t>Replace with zero: NULL “Ratings” that have ”Reviews” more than 10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Check for and remove duplicate rows</a:t>
            </a:r>
          </a:p>
          <a:p>
            <a:endParaRPr lang="en-US" sz="16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6A4670-7CE8-A444-BCAC-F696BD0658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3" y="2309122"/>
            <a:ext cx="4992129" cy="4064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30F5E-CFAC-F342-98FB-7A782EBF96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828" y="1210318"/>
            <a:ext cx="3070490" cy="10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0F31-CC5D-E149-AA72-92A95AF3B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5837579" cy="1059963"/>
          </a:xfrm>
        </p:spPr>
        <p:txBody>
          <a:bodyPr/>
          <a:lstStyle/>
          <a:p>
            <a:r>
              <a:rPr lang="en-US" dirty="0"/>
              <a:t>Removing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64FE-CA47-ED44-A573-646D6B69F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44595"/>
            <a:ext cx="10058400" cy="4627605"/>
          </a:xfrm>
        </p:spPr>
        <p:txBody>
          <a:bodyPr/>
          <a:lstStyle/>
          <a:p>
            <a:r>
              <a:rPr lang="en-US" dirty="0"/>
              <a:t>Outliers has negative affects on accuracy of data set</a:t>
            </a:r>
          </a:p>
          <a:p>
            <a:r>
              <a:rPr lang="en-US" dirty="0"/>
              <a:t>Box plot for variables: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DC8-FD48-9048-9D5B-AF884886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5AE66-C5E2-8C4F-BF84-0C4C8C62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45C29-C50F-4341-A4FD-2F0F4D0502D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 t="11949" r="6393" b="15689"/>
          <a:stretch/>
        </p:blipFill>
        <p:spPr bwMode="auto">
          <a:xfrm>
            <a:off x="836942" y="3429000"/>
            <a:ext cx="2760962" cy="2755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E6A491-2662-DB43-91A8-974A2B50FF1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11262" r="6892" b="16032"/>
          <a:stretch/>
        </p:blipFill>
        <p:spPr bwMode="auto">
          <a:xfrm>
            <a:off x="3749060" y="2463501"/>
            <a:ext cx="2458102" cy="2422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BCDAF0-BAFE-8245-8C4C-6307B60130C9}"/>
              </a:ext>
            </a:extLst>
          </p:cNvPr>
          <p:cNvSpPr txBox="1"/>
          <p:nvPr/>
        </p:nvSpPr>
        <p:spPr>
          <a:xfrm>
            <a:off x="1877426" y="3240209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Installs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F73D9-C2C3-0C44-B5AD-3D8A7DEBC1A2}"/>
              </a:ext>
            </a:extLst>
          </p:cNvPr>
          <p:cNvSpPr txBox="1"/>
          <p:nvPr/>
        </p:nvSpPr>
        <p:spPr>
          <a:xfrm>
            <a:off x="4550821" y="2316125"/>
            <a:ext cx="762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Reviews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38B57-CD21-6742-973B-6CC589B36F23}"/>
              </a:ext>
            </a:extLst>
          </p:cNvPr>
          <p:cNvSpPr txBox="1"/>
          <p:nvPr/>
        </p:nvSpPr>
        <p:spPr>
          <a:xfrm>
            <a:off x="10268779" y="166743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5670FE-8F83-934F-9360-76B808F2AF18}"/>
              </a:ext>
            </a:extLst>
          </p:cNvPr>
          <p:cNvSpPr txBox="1"/>
          <p:nvPr/>
        </p:nvSpPr>
        <p:spPr>
          <a:xfrm>
            <a:off x="7493376" y="3606846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Ratings</a:t>
            </a:r>
          </a:p>
        </p:txBody>
      </p:sp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E1E39508-2E2D-0F41-884A-51FFB78282E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" t="13550" r="6635" b="17787"/>
          <a:stretch/>
        </p:blipFill>
        <p:spPr bwMode="auto">
          <a:xfrm>
            <a:off x="9057711" y="1944434"/>
            <a:ext cx="2665593" cy="2339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2501B0-85D2-3C44-84B8-62732A7ECBB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" t="14101" r="6966" b="17953"/>
          <a:stretch/>
        </p:blipFill>
        <p:spPr bwMode="auto">
          <a:xfrm>
            <a:off x="6286771" y="3921923"/>
            <a:ext cx="2837798" cy="2338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252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89D9-DDED-5A4E-80C1-F6D3B5FA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7342632" cy="1182803"/>
          </a:xfrm>
        </p:spPr>
        <p:txBody>
          <a:bodyPr>
            <a:normAutofit/>
          </a:bodyPr>
          <a:lstStyle/>
          <a:p>
            <a:r>
              <a:rPr lang="en-US" dirty="0"/>
              <a:t>Removing outliers (cont’d)</a:t>
            </a:r>
          </a:p>
        </p:txBody>
      </p:sp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077901F7-1D8B-F445-9C9C-EF06A6DA7FC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t="14701" r="6677" b="18254"/>
          <a:stretch/>
        </p:blipFill>
        <p:spPr bwMode="auto">
          <a:xfrm>
            <a:off x="6355080" y="2405650"/>
            <a:ext cx="4773168" cy="355545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F04EA-0BDD-0E42-9565-A5A803CA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A509-BCEB-D442-9ECA-38C95180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9EC49-ACD3-4941-B937-AC32A5DDDA03}"/>
              </a:ext>
            </a:extLst>
          </p:cNvPr>
          <p:cNvSpPr txBox="1"/>
          <p:nvPr/>
        </p:nvSpPr>
        <p:spPr>
          <a:xfrm>
            <a:off x="7964424" y="2074611"/>
            <a:ext cx="207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 Boxplot of Reviews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D6AAD21-E585-C944-9E51-979A5E11A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2989" r="5623" b="15709"/>
          <a:stretch/>
        </p:blipFill>
        <p:spPr>
          <a:xfrm>
            <a:off x="841666" y="2237591"/>
            <a:ext cx="4861642" cy="3818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53F81C-316D-0548-BFA1-40125CE632FB}"/>
              </a:ext>
            </a:extLst>
          </p:cNvPr>
          <p:cNvSpPr txBox="1"/>
          <p:nvPr/>
        </p:nvSpPr>
        <p:spPr>
          <a:xfrm>
            <a:off x="2615441" y="2021363"/>
            <a:ext cx="172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Boxplot of Reviews</a:t>
            </a:r>
          </a:p>
        </p:txBody>
      </p:sp>
    </p:spTree>
    <p:extLst>
      <p:ext uri="{BB962C8B-B14F-4D97-AF65-F5344CB8AC3E}">
        <p14:creationId xmlns:p14="http://schemas.microsoft.com/office/powerpoint/2010/main" val="237770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90BD-FDD5-BE41-B8B2-40C5BEF1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29536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4F6B-F4ED-324F-B9FA-0C96E5C0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14168"/>
            <a:ext cx="10058400" cy="4658032"/>
          </a:xfrm>
        </p:spPr>
        <p:txBody>
          <a:bodyPr>
            <a:normAutofit/>
          </a:bodyPr>
          <a:lstStyle/>
          <a:p>
            <a:r>
              <a:rPr lang="en-US" sz="1600" dirty="0"/>
              <a:t>Rows: 7518, Column: 13</a:t>
            </a:r>
          </a:p>
          <a:p>
            <a:r>
              <a:rPr lang="en-US" sz="1600" dirty="0"/>
              <a:t>Variables: Rating, Reviews, installs, type, price, and categories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13C59-9109-3A4B-8A8D-53633C93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376A-CB07-8849-B27F-A908FB70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390D99-BD86-D442-B60C-B6F9A242F3F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" r="8754" b="2916"/>
          <a:stretch/>
        </p:blipFill>
        <p:spPr bwMode="auto">
          <a:xfrm>
            <a:off x="964421" y="2288456"/>
            <a:ext cx="2054081" cy="20183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officeArt object">
            <a:extLst>
              <a:ext uri="{FF2B5EF4-FFF2-40B4-BE49-F238E27FC236}">
                <a16:creationId xmlns:a16="http://schemas.microsoft.com/office/drawing/2014/main" id="{8C14FDCC-8744-0549-9D18-8E1B58837D00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0102" y="2288456"/>
            <a:ext cx="2054081" cy="19159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officeArt object">
            <a:extLst>
              <a:ext uri="{FF2B5EF4-FFF2-40B4-BE49-F238E27FC236}">
                <a16:creationId xmlns:a16="http://schemas.microsoft.com/office/drawing/2014/main" id="{38BCD0A5-0291-EA43-BA76-97882459DCCE}"/>
              </a:ext>
            </a:extLst>
          </p:cNvPr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136" y="4306835"/>
            <a:ext cx="2050749" cy="19156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officeArt object">
            <a:extLst>
              <a:ext uri="{FF2B5EF4-FFF2-40B4-BE49-F238E27FC236}">
                <a16:creationId xmlns:a16="http://schemas.microsoft.com/office/drawing/2014/main" id="{66B5CBEA-41DC-6941-BD81-E0D4A9FD8F33}"/>
              </a:ext>
            </a:extLst>
          </p:cNvPr>
          <p:cNvPicPr/>
          <p:nvPr/>
        </p:nvPicPr>
        <p:blipFill rotWithShape="1">
          <a:blip r:embed="rId5">
            <a:extLst/>
          </a:blip>
          <a:srcRect t="4568" r="6311" b="3487"/>
          <a:stretch/>
        </p:blipFill>
        <p:spPr bwMode="auto">
          <a:xfrm>
            <a:off x="4190102" y="4204357"/>
            <a:ext cx="2349122" cy="1967843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officeArt object">
            <a:extLst>
              <a:ext uri="{FF2B5EF4-FFF2-40B4-BE49-F238E27FC236}">
                <a16:creationId xmlns:a16="http://schemas.microsoft.com/office/drawing/2014/main" id="{EE7100C2-F33F-2743-971F-0CCBBF8C405C}"/>
              </a:ext>
            </a:extLst>
          </p:cNvPr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15784" y="1957174"/>
            <a:ext cx="2814738" cy="2018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officeArt object">
            <a:extLst>
              <a:ext uri="{FF2B5EF4-FFF2-40B4-BE49-F238E27FC236}">
                <a16:creationId xmlns:a16="http://schemas.microsoft.com/office/drawing/2014/main" id="{C48B2DFF-87C9-E346-BABD-D393F965E656}"/>
              </a:ext>
            </a:extLst>
          </p:cNvPr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04043" y="4076137"/>
            <a:ext cx="3196776" cy="25617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05718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2C7B-061C-4546-A97B-18CF5951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383458"/>
            <a:ext cx="6345937" cy="894736"/>
          </a:xfrm>
        </p:spPr>
        <p:txBody>
          <a:bodyPr>
            <a:normAutofit/>
          </a:bodyPr>
          <a:lstStyle/>
          <a:p>
            <a:r>
              <a:rPr lang="en-US" dirty="0"/>
              <a:t>Clustering of Dataset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0E73-701D-B948-9937-B42E0371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ALY6015- Intermediate Analytics [CRN: 80797]_Google Play Store App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09C6A-EAB5-BE4E-B455-EF4A7224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5FED14A-B273-2C4D-8151-13660A9213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1507524"/>
            <a:ext cx="4187870" cy="4547287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593F2742-615E-2341-9A99-2DD51A78632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2"/>
          <a:stretch/>
        </p:blipFill>
        <p:spPr bwMode="auto">
          <a:xfrm>
            <a:off x="6158031" y="1278194"/>
            <a:ext cx="5026153" cy="47766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9180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1090</Words>
  <Application>Microsoft Macintosh PowerPoint</Application>
  <PresentationFormat>Widescreen</PresentationFormat>
  <Paragraphs>353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Baskerville</vt:lpstr>
      <vt:lpstr>Calibri</vt:lpstr>
      <vt:lpstr>Helvetica Neue</vt:lpstr>
      <vt:lpstr>Rockwell</vt:lpstr>
      <vt:lpstr>Rockwell Condensed</vt:lpstr>
      <vt:lpstr>Rockwell Extra Bold</vt:lpstr>
      <vt:lpstr>Wingdings</vt:lpstr>
      <vt:lpstr>Wood Type</vt:lpstr>
      <vt:lpstr>Final Project Google Play Store Apps </vt:lpstr>
      <vt:lpstr>Outline</vt:lpstr>
      <vt:lpstr>Introduction</vt:lpstr>
      <vt:lpstr>Analysis Questions</vt:lpstr>
      <vt:lpstr>Cleaning of Dataset</vt:lpstr>
      <vt:lpstr>Removing outliers</vt:lpstr>
      <vt:lpstr>Removing outliers (cont’d)</vt:lpstr>
      <vt:lpstr>Exploratory data analysis</vt:lpstr>
      <vt:lpstr>Clustering of Dataset</vt:lpstr>
      <vt:lpstr>Clustering of dataset (cont’d)</vt:lpstr>
      <vt:lpstr>Linear Regression</vt:lpstr>
      <vt:lpstr>Linear regression (cont’d)</vt:lpstr>
      <vt:lpstr>Summary and 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Google Play Store Apps </dc:title>
  <dc:creator>Odili-Obi, Findlee</dc:creator>
  <cp:lastModifiedBy>Odili-Obi, Findlee</cp:lastModifiedBy>
  <cp:revision>17</cp:revision>
  <dcterms:created xsi:type="dcterms:W3CDTF">2019-05-14T19:32:04Z</dcterms:created>
  <dcterms:modified xsi:type="dcterms:W3CDTF">2019-05-14T20:45:40Z</dcterms:modified>
</cp:coreProperties>
</file>